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8" r:id="rId3"/>
    <p:sldId id="264" r:id="rId4"/>
    <p:sldId id="267" r:id="rId5"/>
    <p:sldId id="270" r:id="rId6"/>
    <p:sldId id="257" r:id="rId7"/>
    <p:sldId id="262" r:id="rId8"/>
    <p:sldId id="258" r:id="rId9"/>
    <p:sldId id="263" r:id="rId10"/>
    <p:sldId id="260" r:id="rId11"/>
    <p:sldId id="266" r:id="rId12"/>
    <p:sldId id="261" r:id="rId13"/>
    <p:sldId id="265" r:id="rId14"/>
    <p:sldId id="269"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p:restoredTop sz="94676"/>
  </p:normalViewPr>
  <p:slideViewPr>
    <p:cSldViewPr snapToGrid="0" snapToObjects="1">
      <p:cViewPr varScale="1">
        <p:scale>
          <a:sx n="98" d="100"/>
          <a:sy n="98" d="100"/>
        </p:scale>
        <p:origin x="200"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2E9AB5-F4F2-3D43-8691-4083359BBD75}"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D66B8-1366-1D4A-9159-C6E9B1A7D90B}" type="slidenum">
              <a:rPr lang="en-US" smtClean="0"/>
              <a:t>‹#›</a:t>
            </a:fld>
            <a:endParaRPr lang="en-US"/>
          </a:p>
        </p:txBody>
      </p:sp>
    </p:spTree>
    <p:extLst>
      <p:ext uri="{BB962C8B-B14F-4D97-AF65-F5344CB8AC3E}">
        <p14:creationId xmlns:p14="http://schemas.microsoft.com/office/powerpoint/2010/main" val="316207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2E9AB5-F4F2-3D43-8691-4083359BBD75}"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D66B8-1366-1D4A-9159-C6E9B1A7D90B}" type="slidenum">
              <a:rPr lang="en-US" smtClean="0"/>
              <a:t>‹#›</a:t>
            </a:fld>
            <a:endParaRPr lang="en-US"/>
          </a:p>
        </p:txBody>
      </p:sp>
    </p:spTree>
    <p:extLst>
      <p:ext uri="{BB962C8B-B14F-4D97-AF65-F5344CB8AC3E}">
        <p14:creationId xmlns:p14="http://schemas.microsoft.com/office/powerpoint/2010/main" val="246583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2E9AB5-F4F2-3D43-8691-4083359BBD75}"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D66B8-1366-1D4A-9159-C6E9B1A7D90B}" type="slidenum">
              <a:rPr lang="en-US" smtClean="0"/>
              <a:t>‹#›</a:t>
            </a:fld>
            <a:endParaRPr lang="en-US"/>
          </a:p>
        </p:txBody>
      </p:sp>
    </p:spTree>
    <p:extLst>
      <p:ext uri="{BB962C8B-B14F-4D97-AF65-F5344CB8AC3E}">
        <p14:creationId xmlns:p14="http://schemas.microsoft.com/office/powerpoint/2010/main" val="118550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2E9AB5-F4F2-3D43-8691-4083359BBD75}"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D66B8-1366-1D4A-9159-C6E9B1A7D90B}" type="slidenum">
              <a:rPr lang="en-US" smtClean="0"/>
              <a:t>‹#›</a:t>
            </a:fld>
            <a:endParaRPr lang="en-US"/>
          </a:p>
        </p:txBody>
      </p:sp>
    </p:spTree>
    <p:extLst>
      <p:ext uri="{BB962C8B-B14F-4D97-AF65-F5344CB8AC3E}">
        <p14:creationId xmlns:p14="http://schemas.microsoft.com/office/powerpoint/2010/main" val="419829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2E9AB5-F4F2-3D43-8691-4083359BBD75}"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D66B8-1366-1D4A-9159-C6E9B1A7D90B}" type="slidenum">
              <a:rPr lang="en-US" smtClean="0"/>
              <a:t>‹#›</a:t>
            </a:fld>
            <a:endParaRPr lang="en-US"/>
          </a:p>
        </p:txBody>
      </p:sp>
    </p:spTree>
    <p:extLst>
      <p:ext uri="{BB962C8B-B14F-4D97-AF65-F5344CB8AC3E}">
        <p14:creationId xmlns:p14="http://schemas.microsoft.com/office/powerpoint/2010/main" val="12700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2E9AB5-F4F2-3D43-8691-4083359BBD75}" type="datetimeFigureOut">
              <a:rPr lang="en-US" smtClean="0"/>
              <a:t>7/14/21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D66B8-1366-1D4A-9159-C6E9B1A7D90B}" type="slidenum">
              <a:rPr lang="en-US" smtClean="0"/>
              <a:t>‹#›</a:t>
            </a:fld>
            <a:endParaRPr lang="en-US"/>
          </a:p>
        </p:txBody>
      </p:sp>
    </p:spTree>
    <p:extLst>
      <p:ext uri="{BB962C8B-B14F-4D97-AF65-F5344CB8AC3E}">
        <p14:creationId xmlns:p14="http://schemas.microsoft.com/office/powerpoint/2010/main" val="406293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2E9AB5-F4F2-3D43-8691-4083359BBD75}" type="datetimeFigureOut">
              <a:rPr lang="en-US" smtClean="0"/>
              <a:t>7/14/21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D66B8-1366-1D4A-9159-C6E9B1A7D90B}" type="slidenum">
              <a:rPr lang="en-US" smtClean="0"/>
              <a:t>‹#›</a:t>
            </a:fld>
            <a:endParaRPr lang="en-US"/>
          </a:p>
        </p:txBody>
      </p:sp>
    </p:spTree>
    <p:extLst>
      <p:ext uri="{BB962C8B-B14F-4D97-AF65-F5344CB8AC3E}">
        <p14:creationId xmlns:p14="http://schemas.microsoft.com/office/powerpoint/2010/main" val="165712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2E9AB5-F4F2-3D43-8691-4083359BBD75}" type="datetimeFigureOut">
              <a:rPr lang="en-US" smtClean="0"/>
              <a:t>7/14/21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FD66B8-1366-1D4A-9159-C6E9B1A7D90B}" type="slidenum">
              <a:rPr lang="en-US" smtClean="0"/>
              <a:t>‹#›</a:t>
            </a:fld>
            <a:endParaRPr lang="en-US"/>
          </a:p>
        </p:txBody>
      </p:sp>
    </p:spTree>
    <p:extLst>
      <p:ext uri="{BB962C8B-B14F-4D97-AF65-F5344CB8AC3E}">
        <p14:creationId xmlns:p14="http://schemas.microsoft.com/office/powerpoint/2010/main" val="359571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E9AB5-F4F2-3D43-8691-4083359BBD75}" type="datetimeFigureOut">
              <a:rPr lang="en-US" smtClean="0"/>
              <a:t>7/14/21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FD66B8-1366-1D4A-9159-C6E9B1A7D90B}" type="slidenum">
              <a:rPr lang="en-US" smtClean="0"/>
              <a:t>‹#›</a:t>
            </a:fld>
            <a:endParaRPr lang="en-US"/>
          </a:p>
        </p:txBody>
      </p:sp>
    </p:spTree>
    <p:extLst>
      <p:ext uri="{BB962C8B-B14F-4D97-AF65-F5344CB8AC3E}">
        <p14:creationId xmlns:p14="http://schemas.microsoft.com/office/powerpoint/2010/main" val="28675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2E9AB5-F4F2-3D43-8691-4083359BBD75}" type="datetimeFigureOut">
              <a:rPr lang="en-US" smtClean="0"/>
              <a:t>7/14/21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D66B8-1366-1D4A-9159-C6E9B1A7D90B}" type="slidenum">
              <a:rPr lang="en-US" smtClean="0"/>
              <a:t>‹#›</a:t>
            </a:fld>
            <a:endParaRPr lang="en-US"/>
          </a:p>
        </p:txBody>
      </p:sp>
    </p:spTree>
    <p:extLst>
      <p:ext uri="{BB962C8B-B14F-4D97-AF65-F5344CB8AC3E}">
        <p14:creationId xmlns:p14="http://schemas.microsoft.com/office/powerpoint/2010/main" val="58569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2E9AB5-F4F2-3D43-8691-4083359BBD75}" type="datetimeFigureOut">
              <a:rPr lang="en-US" smtClean="0"/>
              <a:t>7/14/21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D66B8-1366-1D4A-9159-C6E9B1A7D90B}" type="slidenum">
              <a:rPr lang="en-US" smtClean="0"/>
              <a:t>‹#›</a:t>
            </a:fld>
            <a:endParaRPr lang="en-US"/>
          </a:p>
        </p:txBody>
      </p:sp>
    </p:spTree>
    <p:extLst>
      <p:ext uri="{BB962C8B-B14F-4D97-AF65-F5344CB8AC3E}">
        <p14:creationId xmlns:p14="http://schemas.microsoft.com/office/powerpoint/2010/main" val="355999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E9AB5-F4F2-3D43-8691-4083359BBD75}" type="datetimeFigureOut">
              <a:rPr lang="en-US" smtClean="0"/>
              <a:t>7/14/21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D66B8-1366-1D4A-9159-C6E9B1A7D90B}" type="slidenum">
              <a:rPr lang="en-US" smtClean="0"/>
              <a:t>‹#›</a:t>
            </a:fld>
            <a:endParaRPr lang="en-US"/>
          </a:p>
        </p:txBody>
      </p:sp>
    </p:spTree>
    <p:extLst>
      <p:ext uri="{BB962C8B-B14F-4D97-AF65-F5344CB8AC3E}">
        <p14:creationId xmlns:p14="http://schemas.microsoft.com/office/powerpoint/2010/main" val="42926143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un.org/sustainabledevelopment/takeac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blogs.edweek.org/edweek/global_learning/2015/08/the_top_10_characteristics_of_globally_competent_teacher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787/9789264289024-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5334-5086-0143-B429-10FAF7BB9504}"/>
              </a:ext>
            </a:extLst>
          </p:cNvPr>
          <p:cNvSpPr>
            <a:spLocks noGrp="1"/>
          </p:cNvSpPr>
          <p:nvPr>
            <p:ph type="ctrTitle"/>
          </p:nvPr>
        </p:nvSpPr>
        <p:spPr/>
        <p:txBody>
          <a:bodyPr/>
          <a:lstStyle/>
          <a:p>
            <a:r>
              <a:rPr lang="en-US" dirty="0"/>
              <a:t>Global Competency in Geographic Education</a:t>
            </a:r>
          </a:p>
        </p:txBody>
      </p:sp>
      <p:sp>
        <p:nvSpPr>
          <p:cNvPr id="3" name="Subtitle 2">
            <a:extLst>
              <a:ext uri="{FF2B5EF4-FFF2-40B4-BE49-F238E27FC236}">
                <a16:creationId xmlns:a16="http://schemas.microsoft.com/office/drawing/2014/main" id="{BAAB7BA6-4D93-8446-B1B4-90BFC315CD56}"/>
              </a:ext>
            </a:extLst>
          </p:cNvPr>
          <p:cNvSpPr>
            <a:spLocks noGrp="1"/>
          </p:cNvSpPr>
          <p:nvPr>
            <p:ph type="subTitle" idx="1"/>
          </p:nvPr>
        </p:nvSpPr>
        <p:spPr/>
        <p:txBody>
          <a:bodyPr/>
          <a:lstStyle/>
          <a:p>
            <a:r>
              <a:rPr lang="en-US" dirty="0"/>
              <a:t>Tips/Tricks/Ideas for incorporating Global Education into a Geography Class</a:t>
            </a:r>
          </a:p>
        </p:txBody>
      </p:sp>
    </p:spTree>
    <p:extLst>
      <p:ext uri="{BB962C8B-B14F-4D97-AF65-F5344CB8AC3E}">
        <p14:creationId xmlns:p14="http://schemas.microsoft.com/office/powerpoint/2010/main" val="2333650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4343-1FC1-E14D-BB18-464968014A8A}"/>
              </a:ext>
            </a:extLst>
          </p:cNvPr>
          <p:cNvSpPr>
            <a:spLocks noGrp="1"/>
          </p:cNvSpPr>
          <p:nvPr>
            <p:ph type="title"/>
          </p:nvPr>
        </p:nvSpPr>
        <p:spPr/>
        <p:txBody>
          <a:bodyPr/>
          <a:lstStyle/>
          <a:p>
            <a:r>
              <a:rPr lang="en-US" dirty="0"/>
              <a:t>The Global Competencies </a:t>
            </a:r>
          </a:p>
        </p:txBody>
      </p:sp>
      <p:sp>
        <p:nvSpPr>
          <p:cNvPr id="3" name="Content Placeholder 2">
            <a:extLst>
              <a:ext uri="{FF2B5EF4-FFF2-40B4-BE49-F238E27FC236}">
                <a16:creationId xmlns:a16="http://schemas.microsoft.com/office/drawing/2014/main" id="{A1E6608B-B9FB-F94E-B7CD-8910883246EC}"/>
              </a:ext>
            </a:extLst>
          </p:cNvPr>
          <p:cNvSpPr>
            <a:spLocks noGrp="1"/>
          </p:cNvSpPr>
          <p:nvPr>
            <p:ph idx="1"/>
          </p:nvPr>
        </p:nvSpPr>
        <p:spPr/>
        <p:txBody>
          <a:bodyPr>
            <a:normAutofit/>
          </a:bodyPr>
          <a:lstStyle/>
          <a:p>
            <a:pPr marL="0" indent="0" algn="ctr">
              <a:buNone/>
            </a:pPr>
            <a:r>
              <a:rPr lang="en-US" sz="3600" b="1" dirty="0"/>
              <a:t>3. Communicate ideas effectively with diverse audiences by engaging in open, appropriate, and effective interactions across cultures</a:t>
            </a:r>
          </a:p>
        </p:txBody>
      </p:sp>
      <p:sp>
        <p:nvSpPr>
          <p:cNvPr id="4" name="TextBox 3">
            <a:extLst>
              <a:ext uri="{FF2B5EF4-FFF2-40B4-BE49-F238E27FC236}">
                <a16:creationId xmlns:a16="http://schemas.microsoft.com/office/drawing/2014/main" id="{DE2EA2BA-93E2-704E-BCBA-DFBA6E11136A}"/>
              </a:ext>
            </a:extLst>
          </p:cNvPr>
          <p:cNvSpPr txBox="1"/>
          <p:nvPr/>
        </p:nvSpPr>
        <p:spPr>
          <a:xfrm>
            <a:off x="711200" y="5003800"/>
            <a:ext cx="4191000" cy="646331"/>
          </a:xfrm>
          <a:prstGeom prst="rect">
            <a:avLst/>
          </a:prstGeom>
          <a:noFill/>
        </p:spPr>
        <p:txBody>
          <a:bodyPr wrap="square" rtlCol="0">
            <a:spAutoFit/>
          </a:bodyPr>
          <a:lstStyle/>
          <a:p>
            <a:r>
              <a:rPr lang="en-US" dirty="0"/>
              <a:t>Why is this an important piece of geographic education?</a:t>
            </a:r>
          </a:p>
        </p:txBody>
      </p:sp>
    </p:spTree>
    <p:extLst>
      <p:ext uri="{BB962C8B-B14F-4D97-AF65-F5344CB8AC3E}">
        <p14:creationId xmlns:p14="http://schemas.microsoft.com/office/powerpoint/2010/main" val="383582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8455-2CD9-C343-95AE-F3E1F6949149}"/>
              </a:ext>
            </a:extLst>
          </p:cNvPr>
          <p:cNvSpPr>
            <a:spLocks noGrp="1"/>
          </p:cNvSpPr>
          <p:nvPr>
            <p:ph type="title"/>
          </p:nvPr>
        </p:nvSpPr>
        <p:spPr/>
        <p:txBody>
          <a:bodyPr/>
          <a:lstStyle/>
          <a:p>
            <a:r>
              <a:rPr lang="en-US" dirty="0"/>
              <a:t>Geographic Connections</a:t>
            </a:r>
          </a:p>
        </p:txBody>
      </p:sp>
      <p:sp>
        <p:nvSpPr>
          <p:cNvPr id="3" name="Content Placeholder 2">
            <a:extLst>
              <a:ext uri="{FF2B5EF4-FFF2-40B4-BE49-F238E27FC236}">
                <a16:creationId xmlns:a16="http://schemas.microsoft.com/office/drawing/2014/main" id="{B571193B-BA8C-2D41-93F3-E6BE6B15A180}"/>
              </a:ext>
            </a:extLst>
          </p:cNvPr>
          <p:cNvSpPr>
            <a:spLocks noGrp="1"/>
          </p:cNvSpPr>
          <p:nvPr>
            <p:ph idx="1"/>
          </p:nvPr>
        </p:nvSpPr>
        <p:spPr>
          <a:xfrm>
            <a:off x="838200" y="1825625"/>
            <a:ext cx="4914900" cy="4351338"/>
          </a:xfrm>
        </p:spPr>
        <p:txBody>
          <a:bodyPr/>
          <a:lstStyle/>
          <a:p>
            <a:r>
              <a:rPr lang="en-US" dirty="0"/>
              <a:t>All Units – </a:t>
            </a:r>
            <a:r>
              <a:rPr lang="en-US" dirty="0" err="1"/>
              <a:t>Geoinquiry</a:t>
            </a:r>
            <a:endParaRPr lang="en-US" dirty="0"/>
          </a:p>
          <a:p>
            <a:pPr lvl="1"/>
            <a:r>
              <a:rPr lang="en-US" dirty="0"/>
              <a:t>How can students use a geographic perspective to identify a problem, collect data, and then carry out an action plan to address the issue?</a:t>
            </a:r>
          </a:p>
          <a:p>
            <a:endParaRPr lang="en-US" dirty="0"/>
          </a:p>
        </p:txBody>
      </p:sp>
      <p:pic>
        <p:nvPicPr>
          <p:cNvPr id="4" name="Picture 3">
            <a:extLst>
              <a:ext uri="{FF2B5EF4-FFF2-40B4-BE49-F238E27FC236}">
                <a16:creationId xmlns:a16="http://schemas.microsoft.com/office/drawing/2014/main" id="{F52C83CC-1901-2249-83CA-BE880DF318C1}"/>
              </a:ext>
            </a:extLst>
          </p:cNvPr>
          <p:cNvPicPr>
            <a:picLocks noChangeAspect="1"/>
          </p:cNvPicPr>
          <p:nvPr/>
        </p:nvPicPr>
        <p:blipFill>
          <a:blip r:embed="rId2"/>
          <a:stretch>
            <a:fillRect/>
          </a:stretch>
        </p:blipFill>
        <p:spPr>
          <a:xfrm>
            <a:off x="6797040" y="1534160"/>
            <a:ext cx="4556760" cy="4490720"/>
          </a:xfrm>
          <a:prstGeom prst="rect">
            <a:avLst/>
          </a:prstGeom>
        </p:spPr>
      </p:pic>
    </p:spTree>
    <p:extLst>
      <p:ext uri="{BB962C8B-B14F-4D97-AF65-F5344CB8AC3E}">
        <p14:creationId xmlns:p14="http://schemas.microsoft.com/office/powerpoint/2010/main" val="274080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2FB9-8CAB-644D-8EFC-9688BF1F5CFC}"/>
              </a:ext>
            </a:extLst>
          </p:cNvPr>
          <p:cNvSpPr>
            <a:spLocks noGrp="1"/>
          </p:cNvSpPr>
          <p:nvPr>
            <p:ph type="title"/>
          </p:nvPr>
        </p:nvSpPr>
        <p:spPr/>
        <p:txBody>
          <a:bodyPr/>
          <a:lstStyle/>
          <a:p>
            <a:r>
              <a:rPr lang="en-US" dirty="0"/>
              <a:t>The Global Competencies </a:t>
            </a:r>
          </a:p>
        </p:txBody>
      </p:sp>
      <p:sp>
        <p:nvSpPr>
          <p:cNvPr id="3" name="Content Placeholder 2">
            <a:extLst>
              <a:ext uri="{FF2B5EF4-FFF2-40B4-BE49-F238E27FC236}">
                <a16:creationId xmlns:a16="http://schemas.microsoft.com/office/drawing/2014/main" id="{B5351506-1C87-2548-8DC5-C3B35A497930}"/>
              </a:ext>
            </a:extLst>
          </p:cNvPr>
          <p:cNvSpPr>
            <a:spLocks noGrp="1"/>
          </p:cNvSpPr>
          <p:nvPr>
            <p:ph idx="1"/>
          </p:nvPr>
        </p:nvSpPr>
        <p:spPr/>
        <p:txBody>
          <a:bodyPr/>
          <a:lstStyle/>
          <a:p>
            <a:pPr marL="0" indent="0" algn="ctr">
              <a:buNone/>
            </a:pPr>
            <a:r>
              <a:rPr lang="en-US" sz="3600" b="1" dirty="0"/>
              <a:t>4. Take action for collective well-being and sustainable development both locally and globally</a:t>
            </a:r>
          </a:p>
          <a:p>
            <a:endParaRPr lang="en-US" dirty="0"/>
          </a:p>
        </p:txBody>
      </p:sp>
      <p:sp>
        <p:nvSpPr>
          <p:cNvPr id="4" name="TextBox 3">
            <a:extLst>
              <a:ext uri="{FF2B5EF4-FFF2-40B4-BE49-F238E27FC236}">
                <a16:creationId xmlns:a16="http://schemas.microsoft.com/office/drawing/2014/main" id="{6FE81989-2CD2-6748-8952-1D505AE80631}"/>
              </a:ext>
            </a:extLst>
          </p:cNvPr>
          <p:cNvSpPr txBox="1"/>
          <p:nvPr/>
        </p:nvSpPr>
        <p:spPr>
          <a:xfrm>
            <a:off x="711200" y="5003800"/>
            <a:ext cx="4191000" cy="646331"/>
          </a:xfrm>
          <a:prstGeom prst="rect">
            <a:avLst/>
          </a:prstGeom>
          <a:noFill/>
        </p:spPr>
        <p:txBody>
          <a:bodyPr wrap="square" rtlCol="0">
            <a:spAutoFit/>
          </a:bodyPr>
          <a:lstStyle/>
          <a:p>
            <a:r>
              <a:rPr lang="en-US" dirty="0"/>
              <a:t>Why is this an important piece of geographic education?</a:t>
            </a:r>
          </a:p>
        </p:txBody>
      </p:sp>
    </p:spTree>
    <p:extLst>
      <p:ext uri="{BB962C8B-B14F-4D97-AF65-F5344CB8AC3E}">
        <p14:creationId xmlns:p14="http://schemas.microsoft.com/office/powerpoint/2010/main" val="205540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710A-529C-4741-9A20-15B0622A6164}"/>
              </a:ext>
            </a:extLst>
          </p:cNvPr>
          <p:cNvSpPr>
            <a:spLocks noGrp="1"/>
          </p:cNvSpPr>
          <p:nvPr>
            <p:ph type="title"/>
          </p:nvPr>
        </p:nvSpPr>
        <p:spPr/>
        <p:txBody>
          <a:bodyPr/>
          <a:lstStyle/>
          <a:p>
            <a:r>
              <a:rPr lang="en-US" dirty="0"/>
              <a:t>Geographic Connections</a:t>
            </a:r>
          </a:p>
        </p:txBody>
      </p:sp>
      <p:sp>
        <p:nvSpPr>
          <p:cNvPr id="3" name="Content Placeholder 2">
            <a:extLst>
              <a:ext uri="{FF2B5EF4-FFF2-40B4-BE49-F238E27FC236}">
                <a16:creationId xmlns:a16="http://schemas.microsoft.com/office/drawing/2014/main" id="{7426B1AE-D45F-2547-985F-20AC608F8C9E}"/>
              </a:ext>
            </a:extLst>
          </p:cNvPr>
          <p:cNvSpPr>
            <a:spLocks noGrp="1"/>
          </p:cNvSpPr>
          <p:nvPr>
            <p:ph idx="1"/>
          </p:nvPr>
        </p:nvSpPr>
        <p:spPr>
          <a:xfrm>
            <a:off x="838200" y="1825625"/>
            <a:ext cx="5516880" cy="4351338"/>
          </a:xfrm>
        </p:spPr>
        <p:txBody>
          <a:bodyPr>
            <a:normAutofit fontScale="92500" lnSpcReduction="20000"/>
          </a:bodyPr>
          <a:lstStyle/>
          <a:p>
            <a:r>
              <a:rPr lang="en-US" dirty="0"/>
              <a:t>All Units – </a:t>
            </a:r>
            <a:r>
              <a:rPr lang="en-US" dirty="0" err="1"/>
              <a:t>Geoinquiry</a:t>
            </a:r>
            <a:endParaRPr lang="en-US" dirty="0"/>
          </a:p>
          <a:p>
            <a:pPr lvl="1"/>
            <a:r>
              <a:rPr lang="en-US" dirty="0"/>
              <a:t>How can students use a geographic perspective to identify a problem, collect data, and then carry out an action plan to address the issue?</a:t>
            </a:r>
          </a:p>
          <a:p>
            <a:r>
              <a:rPr lang="en-US" dirty="0"/>
              <a:t>Economic Geography – United Nations Sustainable Development Goals</a:t>
            </a:r>
          </a:p>
          <a:p>
            <a:pPr lvl="1"/>
            <a:r>
              <a:rPr lang="en-US" dirty="0"/>
              <a:t>What actions can students take in their own communities that help the overall development of the world?</a:t>
            </a:r>
          </a:p>
          <a:p>
            <a:pPr lvl="1"/>
            <a:r>
              <a:rPr lang="en-US" dirty="0"/>
              <a:t>The Lazy person’s guide to saving the world</a:t>
            </a:r>
          </a:p>
          <a:p>
            <a:pPr lvl="2"/>
            <a:r>
              <a:rPr lang="en-US" dirty="0">
                <a:hlinkClick r:id="rId2">
                  <a:extLst>
                    <a:ext uri="{A12FA001-AC4F-418D-AE19-62706E023703}">
                      <ahyp:hlinkClr xmlns:ahyp="http://schemas.microsoft.com/office/drawing/2018/hyperlinkcolor" val="tx"/>
                    </a:ext>
                  </a:extLst>
                </a:hlinkClick>
              </a:rPr>
              <a:t>https://www.un.org/sustainabledevelopment/takeaction/</a:t>
            </a:r>
            <a:r>
              <a:rPr lang="en-US" dirty="0"/>
              <a:t>	</a:t>
            </a:r>
          </a:p>
        </p:txBody>
      </p:sp>
      <p:pic>
        <p:nvPicPr>
          <p:cNvPr id="4" name="Picture 3">
            <a:extLst>
              <a:ext uri="{FF2B5EF4-FFF2-40B4-BE49-F238E27FC236}">
                <a16:creationId xmlns:a16="http://schemas.microsoft.com/office/drawing/2014/main" id="{F75391A4-5AF2-F245-A39C-B3389FA97A7D}"/>
              </a:ext>
            </a:extLst>
          </p:cNvPr>
          <p:cNvPicPr>
            <a:picLocks noChangeAspect="1"/>
          </p:cNvPicPr>
          <p:nvPr/>
        </p:nvPicPr>
        <p:blipFill>
          <a:blip r:embed="rId3"/>
          <a:stretch>
            <a:fillRect/>
          </a:stretch>
        </p:blipFill>
        <p:spPr>
          <a:xfrm>
            <a:off x="6728460" y="2020094"/>
            <a:ext cx="4953000" cy="3962400"/>
          </a:xfrm>
          <a:prstGeom prst="rect">
            <a:avLst/>
          </a:prstGeom>
        </p:spPr>
      </p:pic>
    </p:spTree>
    <p:extLst>
      <p:ext uri="{BB962C8B-B14F-4D97-AF65-F5344CB8AC3E}">
        <p14:creationId xmlns:p14="http://schemas.microsoft.com/office/powerpoint/2010/main" val="1981305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AE09-92A1-6F48-A161-C0CF13623EB2}"/>
              </a:ext>
            </a:extLst>
          </p:cNvPr>
          <p:cNvSpPr>
            <a:spLocks noGrp="1"/>
          </p:cNvSpPr>
          <p:nvPr>
            <p:ph type="title"/>
          </p:nvPr>
        </p:nvSpPr>
        <p:spPr/>
        <p:txBody>
          <a:bodyPr/>
          <a:lstStyle/>
          <a:p>
            <a:r>
              <a:rPr lang="en-US" dirty="0"/>
              <a:t>Suggestions for Incorporating Global Competencies</a:t>
            </a:r>
          </a:p>
        </p:txBody>
      </p:sp>
      <p:sp>
        <p:nvSpPr>
          <p:cNvPr id="3" name="Content Placeholder 2">
            <a:extLst>
              <a:ext uri="{FF2B5EF4-FFF2-40B4-BE49-F238E27FC236}">
                <a16:creationId xmlns:a16="http://schemas.microsoft.com/office/drawing/2014/main" id="{F00B4907-4CE3-7347-A224-21CD968E64F4}"/>
              </a:ext>
            </a:extLst>
          </p:cNvPr>
          <p:cNvSpPr>
            <a:spLocks noGrp="1"/>
          </p:cNvSpPr>
          <p:nvPr>
            <p:ph idx="1"/>
          </p:nvPr>
        </p:nvSpPr>
        <p:spPr/>
        <p:txBody>
          <a:bodyPr>
            <a:normAutofit fontScale="92500" lnSpcReduction="20000"/>
          </a:bodyPr>
          <a:lstStyle/>
          <a:p>
            <a:r>
              <a:rPr lang="en-US" dirty="0"/>
              <a:t>Be purposeful! </a:t>
            </a:r>
          </a:p>
          <a:p>
            <a:pPr lvl="1"/>
            <a:r>
              <a:rPr lang="en-US" dirty="0"/>
              <a:t>Also, tell students why you’re specifically incorporating ideas</a:t>
            </a:r>
          </a:p>
          <a:p>
            <a:r>
              <a:rPr lang="en-US" dirty="0"/>
              <a:t>Try new things!</a:t>
            </a:r>
          </a:p>
          <a:p>
            <a:pPr lvl="1"/>
            <a:r>
              <a:rPr lang="en-US" dirty="0"/>
              <a:t>Part of trying to push our students to do new things is to try things ourselves. Make a learning environment where it is ok to fail at something as long as you learn from mistakes</a:t>
            </a:r>
          </a:p>
          <a:p>
            <a:r>
              <a:rPr lang="en-US" dirty="0"/>
              <a:t>Connect with others!</a:t>
            </a:r>
          </a:p>
          <a:p>
            <a:pPr lvl="1"/>
            <a:r>
              <a:rPr lang="en-US" dirty="0"/>
              <a:t>Consider reaching out/creating a Global Education PLC with other teachers</a:t>
            </a:r>
          </a:p>
          <a:p>
            <a:pPr lvl="1"/>
            <a:r>
              <a:rPr lang="en-US" dirty="0"/>
              <a:t>Look into organizations like Generation Global or the Fulbright Teachers for Global Exchange Program</a:t>
            </a:r>
          </a:p>
          <a:p>
            <a:pPr lvl="1"/>
            <a:r>
              <a:rPr lang="en-US" dirty="0"/>
              <a:t>Check out the Top 10 Characteristics of Globally Competent Teachers and see which ones you can work on more </a:t>
            </a:r>
            <a:r>
              <a:rPr lang="en-US" dirty="0">
                <a:hlinkClick r:id="rId2">
                  <a:extLst>
                    <a:ext uri="{A12FA001-AC4F-418D-AE19-62706E023703}">
                      <ahyp:hlinkClr xmlns:ahyp="http://schemas.microsoft.com/office/drawing/2018/hyperlinkcolor" val="tx"/>
                    </a:ext>
                  </a:extLst>
                </a:hlinkClick>
              </a:rPr>
              <a:t>http://blogs.edweek.org/edweek/global_learning/2015/08/the_top_10_characteristics_of_globally_competent_teachers.html</a:t>
            </a:r>
            <a:r>
              <a:rPr lang="en-US" dirty="0"/>
              <a:t> </a:t>
            </a:r>
          </a:p>
        </p:txBody>
      </p:sp>
    </p:spTree>
    <p:extLst>
      <p:ext uri="{BB962C8B-B14F-4D97-AF65-F5344CB8AC3E}">
        <p14:creationId xmlns:p14="http://schemas.microsoft.com/office/powerpoint/2010/main" val="45914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E1FB-29A7-4844-A1ED-B5AB887D149E}"/>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10F34E37-2233-C144-9372-7D7E11B1DA60}"/>
              </a:ext>
            </a:extLst>
          </p:cNvPr>
          <p:cNvSpPr>
            <a:spLocks noGrp="1"/>
          </p:cNvSpPr>
          <p:nvPr>
            <p:ph idx="1"/>
          </p:nvPr>
        </p:nvSpPr>
        <p:spPr/>
        <p:txBody>
          <a:bodyPr/>
          <a:lstStyle/>
          <a:p>
            <a:r>
              <a:rPr lang="en-US" dirty="0"/>
              <a:t>Asia Society/OECD (2018), </a:t>
            </a:r>
            <a:r>
              <a:rPr lang="en-US" i="1" dirty="0"/>
              <a:t>Teaching for Global Competence in a Rapidly Changing World</a:t>
            </a:r>
            <a:r>
              <a:rPr lang="en-US" dirty="0"/>
              <a:t>, OECD Publishing, Paris/Asia Society, New York, </a:t>
            </a:r>
            <a:r>
              <a:rPr lang="en-US" dirty="0">
                <a:hlinkClick r:id="rId2"/>
              </a:rPr>
              <a:t>https://doi.org/10.1787/9789264289024-en</a:t>
            </a:r>
            <a:r>
              <a:rPr lang="en-US" dirty="0"/>
              <a:t>.</a:t>
            </a:r>
          </a:p>
          <a:p>
            <a:endParaRPr lang="en-US" dirty="0"/>
          </a:p>
        </p:txBody>
      </p:sp>
    </p:spTree>
    <p:extLst>
      <p:ext uri="{BB962C8B-B14F-4D97-AF65-F5344CB8AC3E}">
        <p14:creationId xmlns:p14="http://schemas.microsoft.com/office/powerpoint/2010/main" val="187130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5D50-B03C-EF41-A7D6-7C6CD0126E5E}"/>
              </a:ext>
            </a:extLst>
          </p:cNvPr>
          <p:cNvSpPr>
            <a:spLocks noGrp="1"/>
          </p:cNvSpPr>
          <p:nvPr>
            <p:ph type="title"/>
          </p:nvPr>
        </p:nvSpPr>
        <p:spPr/>
        <p:txBody>
          <a:bodyPr/>
          <a:lstStyle/>
          <a:p>
            <a:r>
              <a:rPr lang="en-US" dirty="0"/>
              <a:t>Goals for Today</a:t>
            </a:r>
          </a:p>
        </p:txBody>
      </p:sp>
      <p:sp>
        <p:nvSpPr>
          <p:cNvPr id="3" name="Content Placeholder 2">
            <a:extLst>
              <a:ext uri="{FF2B5EF4-FFF2-40B4-BE49-F238E27FC236}">
                <a16:creationId xmlns:a16="http://schemas.microsoft.com/office/drawing/2014/main" id="{0422E6D7-8D77-B24F-A3F7-E607DB96029E}"/>
              </a:ext>
            </a:extLst>
          </p:cNvPr>
          <p:cNvSpPr>
            <a:spLocks noGrp="1"/>
          </p:cNvSpPr>
          <p:nvPr>
            <p:ph idx="1"/>
          </p:nvPr>
        </p:nvSpPr>
        <p:spPr/>
        <p:txBody>
          <a:bodyPr/>
          <a:lstStyle/>
          <a:p>
            <a:r>
              <a:rPr lang="en-US" dirty="0"/>
              <a:t>Help participants understand the global competencies and why they are important in 21</a:t>
            </a:r>
            <a:r>
              <a:rPr lang="en-US" baseline="30000" dirty="0"/>
              <a:t>st</a:t>
            </a:r>
            <a:r>
              <a:rPr lang="en-US" dirty="0"/>
              <a:t> century education.</a:t>
            </a:r>
          </a:p>
          <a:p>
            <a:r>
              <a:rPr lang="en-US" dirty="0"/>
              <a:t>Give participants an idea of how they can incorporate Global Education as a part of their geography curriculum</a:t>
            </a:r>
          </a:p>
          <a:p>
            <a:r>
              <a:rPr lang="en-US" dirty="0"/>
              <a:t>Provide ideas for specific topics on where global competencies can be incorporated and resources to help do so</a:t>
            </a:r>
          </a:p>
        </p:txBody>
      </p:sp>
    </p:spTree>
    <p:extLst>
      <p:ext uri="{BB962C8B-B14F-4D97-AF65-F5344CB8AC3E}">
        <p14:creationId xmlns:p14="http://schemas.microsoft.com/office/powerpoint/2010/main" val="328469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FF4B-A357-9E41-8C22-DC93316BCDB3}"/>
              </a:ext>
            </a:extLst>
          </p:cNvPr>
          <p:cNvSpPr>
            <a:spLocks noGrp="1"/>
          </p:cNvSpPr>
          <p:nvPr>
            <p:ph type="title"/>
          </p:nvPr>
        </p:nvSpPr>
        <p:spPr/>
        <p:txBody>
          <a:bodyPr/>
          <a:lstStyle/>
          <a:p>
            <a:r>
              <a:rPr lang="en-US" i="1" dirty="0"/>
              <a:t>Central Question</a:t>
            </a:r>
          </a:p>
        </p:txBody>
      </p:sp>
      <p:sp>
        <p:nvSpPr>
          <p:cNvPr id="3" name="Content Placeholder 2">
            <a:extLst>
              <a:ext uri="{FF2B5EF4-FFF2-40B4-BE49-F238E27FC236}">
                <a16:creationId xmlns:a16="http://schemas.microsoft.com/office/drawing/2014/main" id="{DA65F975-AF38-C145-A504-0004D78920B9}"/>
              </a:ext>
            </a:extLst>
          </p:cNvPr>
          <p:cNvSpPr>
            <a:spLocks noGrp="1"/>
          </p:cNvSpPr>
          <p:nvPr>
            <p:ph idx="1"/>
          </p:nvPr>
        </p:nvSpPr>
        <p:spPr/>
        <p:txBody>
          <a:bodyPr/>
          <a:lstStyle/>
          <a:p>
            <a:r>
              <a:rPr lang="en-US" dirty="0"/>
              <a:t>Why is it important to include Global Education (</a:t>
            </a:r>
            <a:r>
              <a:rPr lang="en-US" dirty="0" err="1"/>
              <a:t>ie</a:t>
            </a:r>
            <a:r>
              <a:rPr lang="en-US" dirty="0"/>
              <a:t>. include global topics, prepare students for a globalizing world, understanding multiple perspectives) when teaching geography to our students?</a:t>
            </a:r>
          </a:p>
        </p:txBody>
      </p:sp>
      <p:pic>
        <p:nvPicPr>
          <p:cNvPr id="4" name="Picture 3">
            <a:extLst>
              <a:ext uri="{FF2B5EF4-FFF2-40B4-BE49-F238E27FC236}">
                <a16:creationId xmlns:a16="http://schemas.microsoft.com/office/drawing/2014/main" id="{DE0A13D8-3D82-0D43-8544-F8B3A4C7C97F}"/>
              </a:ext>
            </a:extLst>
          </p:cNvPr>
          <p:cNvPicPr>
            <a:picLocks noChangeAspect="1"/>
          </p:cNvPicPr>
          <p:nvPr/>
        </p:nvPicPr>
        <p:blipFill>
          <a:blip r:embed="rId2"/>
          <a:stretch>
            <a:fillRect/>
          </a:stretch>
        </p:blipFill>
        <p:spPr>
          <a:xfrm>
            <a:off x="3648710" y="3209517"/>
            <a:ext cx="4894580" cy="2967446"/>
          </a:xfrm>
          <a:prstGeom prst="rect">
            <a:avLst/>
          </a:prstGeom>
        </p:spPr>
      </p:pic>
    </p:spTree>
    <p:extLst>
      <p:ext uri="{BB962C8B-B14F-4D97-AF65-F5344CB8AC3E}">
        <p14:creationId xmlns:p14="http://schemas.microsoft.com/office/powerpoint/2010/main" val="425733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4F9C-0709-8C49-B6CD-E26A78B64227}"/>
              </a:ext>
            </a:extLst>
          </p:cNvPr>
          <p:cNvSpPr>
            <a:spLocks noGrp="1"/>
          </p:cNvSpPr>
          <p:nvPr>
            <p:ph type="title"/>
          </p:nvPr>
        </p:nvSpPr>
        <p:spPr/>
        <p:txBody>
          <a:bodyPr/>
          <a:lstStyle/>
          <a:p>
            <a:r>
              <a:rPr lang="en-US" dirty="0"/>
              <a:t>Why a global education? – An Elevator Pitch</a:t>
            </a:r>
          </a:p>
        </p:txBody>
      </p:sp>
      <p:sp>
        <p:nvSpPr>
          <p:cNvPr id="3" name="Content Placeholder 2">
            <a:extLst>
              <a:ext uri="{FF2B5EF4-FFF2-40B4-BE49-F238E27FC236}">
                <a16:creationId xmlns:a16="http://schemas.microsoft.com/office/drawing/2014/main" id="{BEBAFDE6-F2E2-854A-A11C-1810A752FF12}"/>
              </a:ext>
            </a:extLst>
          </p:cNvPr>
          <p:cNvSpPr>
            <a:spLocks noGrp="1"/>
          </p:cNvSpPr>
          <p:nvPr>
            <p:ph idx="1"/>
          </p:nvPr>
        </p:nvSpPr>
        <p:spPr/>
        <p:txBody>
          <a:bodyPr/>
          <a:lstStyle/>
          <a:p>
            <a:r>
              <a:rPr lang="en-US" dirty="0"/>
              <a:t>In geography it is something that most of us do anyway! </a:t>
            </a:r>
          </a:p>
          <a:p>
            <a:pPr lvl="1"/>
            <a:r>
              <a:rPr lang="en-US" dirty="0"/>
              <a:t>It is just being purposeful in designing learning experiences for students</a:t>
            </a:r>
          </a:p>
          <a:p>
            <a:r>
              <a:rPr lang="en-US" dirty="0"/>
              <a:t>We are preparing students for an increasingly globalized world</a:t>
            </a:r>
          </a:p>
          <a:p>
            <a:pPr lvl="1"/>
            <a:r>
              <a:rPr lang="en-US" dirty="0"/>
              <a:t>We are preparing them for careers that might not even exist yet (or in the form that they will be when students join the workforce) so we need student prepared for anything</a:t>
            </a:r>
          </a:p>
          <a:p>
            <a:r>
              <a:rPr lang="en-US" dirty="0"/>
              <a:t>It is what a lot of the world is doing already!</a:t>
            </a:r>
          </a:p>
          <a:p>
            <a:pPr lvl="1"/>
            <a:r>
              <a:rPr lang="en-US" dirty="0"/>
              <a:t>For our students to be able to compete on the world stage they need all the same resources (if not better) as students elsewhere</a:t>
            </a:r>
          </a:p>
        </p:txBody>
      </p:sp>
    </p:spTree>
    <p:extLst>
      <p:ext uri="{BB962C8B-B14F-4D97-AF65-F5344CB8AC3E}">
        <p14:creationId xmlns:p14="http://schemas.microsoft.com/office/powerpoint/2010/main" val="1727353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D904-6FDA-874A-A41F-ACF30D73B38A}"/>
              </a:ext>
            </a:extLst>
          </p:cNvPr>
          <p:cNvSpPr>
            <a:spLocks noGrp="1"/>
          </p:cNvSpPr>
          <p:nvPr>
            <p:ph type="title"/>
          </p:nvPr>
        </p:nvSpPr>
        <p:spPr/>
        <p:txBody>
          <a:bodyPr/>
          <a:lstStyle/>
          <a:p>
            <a:r>
              <a:rPr lang="en-US" dirty="0"/>
              <a:t>Barriers for global education?</a:t>
            </a:r>
          </a:p>
        </p:txBody>
      </p:sp>
      <p:sp>
        <p:nvSpPr>
          <p:cNvPr id="3" name="Content Placeholder 2">
            <a:extLst>
              <a:ext uri="{FF2B5EF4-FFF2-40B4-BE49-F238E27FC236}">
                <a16:creationId xmlns:a16="http://schemas.microsoft.com/office/drawing/2014/main" id="{6FE826DC-3E51-0A42-B38E-0496D6B7A6A7}"/>
              </a:ext>
            </a:extLst>
          </p:cNvPr>
          <p:cNvSpPr>
            <a:spLocks noGrp="1"/>
          </p:cNvSpPr>
          <p:nvPr>
            <p:ph idx="1"/>
          </p:nvPr>
        </p:nvSpPr>
        <p:spPr/>
        <p:txBody>
          <a:bodyPr/>
          <a:lstStyle/>
          <a:p>
            <a:r>
              <a:rPr lang="en-US" dirty="0"/>
              <a:t>”we already have enough to worry about!”</a:t>
            </a:r>
          </a:p>
          <a:p>
            <a:pPr lvl="1"/>
            <a:r>
              <a:rPr lang="en-US" dirty="0"/>
              <a:t>Again, a lot of this is stuff you do already, just being purposeful and deliberate</a:t>
            </a:r>
          </a:p>
          <a:p>
            <a:r>
              <a:rPr lang="en-US" dirty="0"/>
              <a:t>“What about pushback from admin or parents from veering from the curriculum?”</a:t>
            </a:r>
          </a:p>
          <a:p>
            <a:pPr lvl="1"/>
            <a:r>
              <a:rPr lang="en-US" dirty="0"/>
              <a:t>Consider pitching your idea to your admin and getting them on board so they can help advocate if any issues do come up</a:t>
            </a:r>
          </a:p>
        </p:txBody>
      </p:sp>
    </p:spTree>
    <p:extLst>
      <p:ext uri="{BB962C8B-B14F-4D97-AF65-F5344CB8AC3E}">
        <p14:creationId xmlns:p14="http://schemas.microsoft.com/office/powerpoint/2010/main" val="64096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881C-66F4-D544-9140-3F2EEEE55649}"/>
              </a:ext>
            </a:extLst>
          </p:cNvPr>
          <p:cNvSpPr>
            <a:spLocks noGrp="1"/>
          </p:cNvSpPr>
          <p:nvPr>
            <p:ph type="title"/>
          </p:nvPr>
        </p:nvSpPr>
        <p:spPr/>
        <p:txBody>
          <a:bodyPr/>
          <a:lstStyle/>
          <a:p>
            <a:r>
              <a:rPr lang="en-US" dirty="0"/>
              <a:t>The Global Competencies </a:t>
            </a:r>
          </a:p>
        </p:txBody>
      </p:sp>
      <p:sp>
        <p:nvSpPr>
          <p:cNvPr id="3" name="Content Placeholder 2">
            <a:extLst>
              <a:ext uri="{FF2B5EF4-FFF2-40B4-BE49-F238E27FC236}">
                <a16:creationId xmlns:a16="http://schemas.microsoft.com/office/drawing/2014/main" id="{2916DD62-A6B6-F34E-A4F8-852A23B0EE22}"/>
              </a:ext>
            </a:extLst>
          </p:cNvPr>
          <p:cNvSpPr>
            <a:spLocks noGrp="1"/>
          </p:cNvSpPr>
          <p:nvPr>
            <p:ph idx="1"/>
          </p:nvPr>
        </p:nvSpPr>
        <p:spPr>
          <a:xfrm>
            <a:off x="838200" y="1825625"/>
            <a:ext cx="5775960" cy="4351338"/>
          </a:xfrm>
        </p:spPr>
        <p:txBody>
          <a:bodyPr>
            <a:normAutofit/>
          </a:bodyPr>
          <a:lstStyle/>
          <a:p>
            <a:pPr marL="0" indent="0" algn="ctr">
              <a:buNone/>
            </a:pPr>
            <a:r>
              <a:rPr lang="en-US" sz="3600" b="1" dirty="0"/>
              <a:t>1. Investigate the world beyond their immediate environment by examining issues of local, global, and cultural significance</a:t>
            </a:r>
          </a:p>
        </p:txBody>
      </p:sp>
      <p:pic>
        <p:nvPicPr>
          <p:cNvPr id="5" name="Picture 4">
            <a:extLst>
              <a:ext uri="{FF2B5EF4-FFF2-40B4-BE49-F238E27FC236}">
                <a16:creationId xmlns:a16="http://schemas.microsoft.com/office/drawing/2014/main" id="{6C3EDC58-74F3-5D4C-B14E-BE1C85B9E3D1}"/>
              </a:ext>
            </a:extLst>
          </p:cNvPr>
          <p:cNvPicPr>
            <a:picLocks noChangeAspect="1"/>
          </p:cNvPicPr>
          <p:nvPr/>
        </p:nvPicPr>
        <p:blipFill>
          <a:blip r:embed="rId2"/>
          <a:stretch>
            <a:fillRect/>
          </a:stretch>
        </p:blipFill>
        <p:spPr>
          <a:xfrm>
            <a:off x="6614160" y="1452563"/>
            <a:ext cx="5359400" cy="4724400"/>
          </a:xfrm>
          <a:prstGeom prst="rect">
            <a:avLst/>
          </a:prstGeom>
        </p:spPr>
      </p:pic>
      <p:sp>
        <p:nvSpPr>
          <p:cNvPr id="6" name="TextBox 5">
            <a:extLst>
              <a:ext uri="{FF2B5EF4-FFF2-40B4-BE49-F238E27FC236}">
                <a16:creationId xmlns:a16="http://schemas.microsoft.com/office/drawing/2014/main" id="{38598DC4-D597-E04D-BBB3-6E27A924B50D}"/>
              </a:ext>
            </a:extLst>
          </p:cNvPr>
          <p:cNvSpPr txBox="1"/>
          <p:nvPr/>
        </p:nvSpPr>
        <p:spPr>
          <a:xfrm>
            <a:off x="711200" y="5003800"/>
            <a:ext cx="4191000" cy="646331"/>
          </a:xfrm>
          <a:prstGeom prst="rect">
            <a:avLst/>
          </a:prstGeom>
          <a:noFill/>
        </p:spPr>
        <p:txBody>
          <a:bodyPr wrap="square" rtlCol="0">
            <a:spAutoFit/>
          </a:bodyPr>
          <a:lstStyle/>
          <a:p>
            <a:r>
              <a:rPr lang="en-US" dirty="0"/>
              <a:t>Why is this an important piece of geographic education?</a:t>
            </a:r>
          </a:p>
        </p:txBody>
      </p:sp>
    </p:spTree>
    <p:extLst>
      <p:ext uri="{BB962C8B-B14F-4D97-AF65-F5344CB8AC3E}">
        <p14:creationId xmlns:p14="http://schemas.microsoft.com/office/powerpoint/2010/main" val="203611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C4139-15D9-F446-9CA8-DD660C7DAB84}"/>
              </a:ext>
            </a:extLst>
          </p:cNvPr>
          <p:cNvSpPr>
            <a:spLocks noGrp="1"/>
          </p:cNvSpPr>
          <p:nvPr>
            <p:ph type="title"/>
          </p:nvPr>
        </p:nvSpPr>
        <p:spPr/>
        <p:txBody>
          <a:bodyPr/>
          <a:lstStyle/>
          <a:p>
            <a:r>
              <a:rPr lang="en-US" dirty="0"/>
              <a:t>Geographic Connections</a:t>
            </a:r>
          </a:p>
        </p:txBody>
      </p:sp>
      <p:sp>
        <p:nvSpPr>
          <p:cNvPr id="3" name="Content Placeholder 2">
            <a:extLst>
              <a:ext uri="{FF2B5EF4-FFF2-40B4-BE49-F238E27FC236}">
                <a16:creationId xmlns:a16="http://schemas.microsoft.com/office/drawing/2014/main" id="{811108FF-7598-D041-B848-DA9BAEC626D0}"/>
              </a:ext>
            </a:extLst>
          </p:cNvPr>
          <p:cNvSpPr>
            <a:spLocks noGrp="1"/>
          </p:cNvSpPr>
          <p:nvPr>
            <p:ph idx="1"/>
          </p:nvPr>
        </p:nvSpPr>
        <p:spPr>
          <a:xfrm>
            <a:off x="304800" y="1690688"/>
            <a:ext cx="6197600" cy="4351338"/>
          </a:xfrm>
        </p:spPr>
        <p:txBody>
          <a:bodyPr/>
          <a:lstStyle/>
          <a:p>
            <a:r>
              <a:rPr lang="en-US" dirty="0"/>
              <a:t>Introduction to Geography - Scale</a:t>
            </a:r>
          </a:p>
          <a:p>
            <a:pPr lvl="1"/>
            <a:r>
              <a:rPr lang="en-US" dirty="0"/>
              <a:t>How can the affect of a specific issue be examined at a local to global scale?</a:t>
            </a:r>
          </a:p>
          <a:p>
            <a:r>
              <a:rPr lang="en-US" dirty="0"/>
              <a:t>Political Geography – Borders</a:t>
            </a:r>
          </a:p>
          <a:p>
            <a:pPr lvl="1"/>
            <a:r>
              <a:rPr lang="en-US" dirty="0"/>
              <a:t>How has the process of border formation across time and space had impacts locally, regionally, and internationally?</a:t>
            </a:r>
          </a:p>
          <a:p>
            <a:r>
              <a:rPr lang="en-US" dirty="0"/>
              <a:t>Economic Geography – Development</a:t>
            </a:r>
          </a:p>
          <a:p>
            <a:pPr lvl="1"/>
            <a:r>
              <a:rPr lang="en-US" dirty="0"/>
              <a:t>How can differences or changes in the global economy have impacts on regions, countries, or communities?</a:t>
            </a:r>
          </a:p>
          <a:p>
            <a:pPr lvl="1"/>
            <a:endParaRPr lang="en-US" dirty="0"/>
          </a:p>
          <a:p>
            <a:endParaRPr lang="en-US" dirty="0"/>
          </a:p>
        </p:txBody>
      </p:sp>
      <p:pic>
        <p:nvPicPr>
          <p:cNvPr id="4" name="Picture 3">
            <a:extLst>
              <a:ext uri="{FF2B5EF4-FFF2-40B4-BE49-F238E27FC236}">
                <a16:creationId xmlns:a16="http://schemas.microsoft.com/office/drawing/2014/main" id="{45C3BB72-7DF2-474D-9AA0-3987CC17D811}"/>
              </a:ext>
            </a:extLst>
          </p:cNvPr>
          <p:cNvPicPr>
            <a:picLocks noChangeAspect="1"/>
          </p:cNvPicPr>
          <p:nvPr/>
        </p:nvPicPr>
        <p:blipFill>
          <a:blip r:embed="rId2"/>
          <a:stretch>
            <a:fillRect/>
          </a:stretch>
        </p:blipFill>
        <p:spPr>
          <a:xfrm>
            <a:off x="6680474" y="2254092"/>
            <a:ext cx="5145766" cy="3224530"/>
          </a:xfrm>
          <a:prstGeom prst="rect">
            <a:avLst/>
          </a:prstGeom>
        </p:spPr>
      </p:pic>
    </p:spTree>
    <p:extLst>
      <p:ext uri="{BB962C8B-B14F-4D97-AF65-F5344CB8AC3E}">
        <p14:creationId xmlns:p14="http://schemas.microsoft.com/office/powerpoint/2010/main" val="414074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8FCE-B1DD-1342-BC41-DBA6554FCE50}"/>
              </a:ext>
            </a:extLst>
          </p:cNvPr>
          <p:cNvSpPr>
            <a:spLocks noGrp="1"/>
          </p:cNvSpPr>
          <p:nvPr>
            <p:ph type="title"/>
          </p:nvPr>
        </p:nvSpPr>
        <p:spPr/>
        <p:txBody>
          <a:bodyPr/>
          <a:lstStyle/>
          <a:p>
            <a:r>
              <a:rPr lang="en-US" dirty="0"/>
              <a:t>The Global Competencies </a:t>
            </a:r>
          </a:p>
        </p:txBody>
      </p:sp>
      <p:sp>
        <p:nvSpPr>
          <p:cNvPr id="3" name="Content Placeholder 2">
            <a:extLst>
              <a:ext uri="{FF2B5EF4-FFF2-40B4-BE49-F238E27FC236}">
                <a16:creationId xmlns:a16="http://schemas.microsoft.com/office/drawing/2014/main" id="{6C1E8445-1F48-3349-A860-BCD6FACE1F9C}"/>
              </a:ext>
            </a:extLst>
          </p:cNvPr>
          <p:cNvSpPr>
            <a:spLocks noGrp="1"/>
          </p:cNvSpPr>
          <p:nvPr>
            <p:ph idx="1"/>
          </p:nvPr>
        </p:nvSpPr>
        <p:spPr>
          <a:xfrm>
            <a:off x="838200" y="1825625"/>
            <a:ext cx="4084320" cy="4351338"/>
          </a:xfrm>
        </p:spPr>
        <p:txBody>
          <a:bodyPr>
            <a:normAutofit/>
          </a:bodyPr>
          <a:lstStyle/>
          <a:p>
            <a:pPr marL="0" indent="0" algn="ctr">
              <a:buNone/>
            </a:pPr>
            <a:r>
              <a:rPr lang="en-US" sz="3600" b="1" dirty="0"/>
              <a:t>2. Recognize, understand, and appreciate the perspectives and world views of others</a:t>
            </a:r>
          </a:p>
        </p:txBody>
      </p:sp>
      <p:pic>
        <p:nvPicPr>
          <p:cNvPr id="4" name="Picture 3">
            <a:extLst>
              <a:ext uri="{FF2B5EF4-FFF2-40B4-BE49-F238E27FC236}">
                <a16:creationId xmlns:a16="http://schemas.microsoft.com/office/drawing/2014/main" id="{BD342A7C-D1EC-C643-9B70-8B7EEAC03229}"/>
              </a:ext>
            </a:extLst>
          </p:cNvPr>
          <p:cNvPicPr>
            <a:picLocks noChangeAspect="1"/>
          </p:cNvPicPr>
          <p:nvPr/>
        </p:nvPicPr>
        <p:blipFill>
          <a:blip r:embed="rId2"/>
          <a:stretch>
            <a:fillRect/>
          </a:stretch>
        </p:blipFill>
        <p:spPr>
          <a:xfrm>
            <a:off x="5862320" y="1690688"/>
            <a:ext cx="5781040" cy="4426109"/>
          </a:xfrm>
          <a:prstGeom prst="rect">
            <a:avLst/>
          </a:prstGeom>
        </p:spPr>
      </p:pic>
      <p:sp>
        <p:nvSpPr>
          <p:cNvPr id="5" name="TextBox 4">
            <a:extLst>
              <a:ext uri="{FF2B5EF4-FFF2-40B4-BE49-F238E27FC236}">
                <a16:creationId xmlns:a16="http://schemas.microsoft.com/office/drawing/2014/main" id="{72BE0844-3579-C34D-9F8B-45098924AFFA}"/>
              </a:ext>
            </a:extLst>
          </p:cNvPr>
          <p:cNvSpPr txBox="1"/>
          <p:nvPr/>
        </p:nvSpPr>
        <p:spPr>
          <a:xfrm>
            <a:off x="546100" y="5470466"/>
            <a:ext cx="4191000" cy="646331"/>
          </a:xfrm>
          <a:prstGeom prst="rect">
            <a:avLst/>
          </a:prstGeom>
          <a:noFill/>
        </p:spPr>
        <p:txBody>
          <a:bodyPr wrap="square" rtlCol="0">
            <a:spAutoFit/>
          </a:bodyPr>
          <a:lstStyle/>
          <a:p>
            <a:r>
              <a:rPr lang="en-US" dirty="0"/>
              <a:t>Why is this an important piece of geographic education?</a:t>
            </a:r>
          </a:p>
        </p:txBody>
      </p:sp>
    </p:spTree>
    <p:extLst>
      <p:ext uri="{BB962C8B-B14F-4D97-AF65-F5344CB8AC3E}">
        <p14:creationId xmlns:p14="http://schemas.microsoft.com/office/powerpoint/2010/main" val="320796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8833-0DE0-EA46-9C67-483E9B1F82C6}"/>
              </a:ext>
            </a:extLst>
          </p:cNvPr>
          <p:cNvSpPr>
            <a:spLocks noGrp="1"/>
          </p:cNvSpPr>
          <p:nvPr>
            <p:ph type="title"/>
          </p:nvPr>
        </p:nvSpPr>
        <p:spPr/>
        <p:txBody>
          <a:bodyPr/>
          <a:lstStyle/>
          <a:p>
            <a:r>
              <a:rPr lang="en-US" dirty="0"/>
              <a:t>Geographic Connections</a:t>
            </a:r>
          </a:p>
        </p:txBody>
      </p:sp>
      <p:sp>
        <p:nvSpPr>
          <p:cNvPr id="3" name="Content Placeholder 2">
            <a:extLst>
              <a:ext uri="{FF2B5EF4-FFF2-40B4-BE49-F238E27FC236}">
                <a16:creationId xmlns:a16="http://schemas.microsoft.com/office/drawing/2014/main" id="{4B40BC1E-A19D-D246-B953-286F9F257EC8}"/>
              </a:ext>
            </a:extLst>
          </p:cNvPr>
          <p:cNvSpPr>
            <a:spLocks noGrp="1"/>
          </p:cNvSpPr>
          <p:nvPr>
            <p:ph idx="1"/>
          </p:nvPr>
        </p:nvSpPr>
        <p:spPr/>
        <p:txBody>
          <a:bodyPr/>
          <a:lstStyle/>
          <a:p>
            <a:r>
              <a:rPr lang="en-US" dirty="0"/>
              <a:t>Cultural Geography – Cultural Relativism</a:t>
            </a:r>
          </a:p>
          <a:p>
            <a:pPr lvl="1"/>
            <a:r>
              <a:rPr lang="en-US" dirty="0"/>
              <a:t>Why is it necessary to view cultures for what they are, instead of comparing them to our own cultural values?</a:t>
            </a:r>
          </a:p>
          <a:p>
            <a:r>
              <a:rPr lang="en-US" dirty="0"/>
              <a:t>Political Geography – Irredentism</a:t>
            </a:r>
          </a:p>
          <a:p>
            <a:pPr lvl="1"/>
            <a:r>
              <a:rPr lang="en-US" dirty="0"/>
              <a:t>Why is it necessary to understand territorial claims of disputed territories from the perspectives of all parties involved?</a:t>
            </a:r>
          </a:p>
          <a:p>
            <a:r>
              <a:rPr lang="en-US" dirty="0"/>
              <a:t>Economic Geography – Development</a:t>
            </a:r>
          </a:p>
          <a:p>
            <a:pPr lvl="1"/>
            <a:r>
              <a:rPr lang="en-US" dirty="0"/>
              <a:t> How does Communism and Capitalism differ</a:t>
            </a:r>
          </a:p>
          <a:p>
            <a:pPr lvl="1"/>
            <a:endParaRPr lang="en-US" dirty="0"/>
          </a:p>
        </p:txBody>
      </p:sp>
    </p:spTree>
    <p:extLst>
      <p:ext uri="{BB962C8B-B14F-4D97-AF65-F5344CB8AC3E}">
        <p14:creationId xmlns:p14="http://schemas.microsoft.com/office/powerpoint/2010/main" val="10406552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803</Words>
  <Application>Microsoft Macintosh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Global Competency in Geographic Education</vt:lpstr>
      <vt:lpstr>Goals for Today</vt:lpstr>
      <vt:lpstr>Central Question</vt:lpstr>
      <vt:lpstr>Why a global education? – An Elevator Pitch</vt:lpstr>
      <vt:lpstr>Barriers for global education?</vt:lpstr>
      <vt:lpstr>The Global Competencies </vt:lpstr>
      <vt:lpstr>Geographic Connections</vt:lpstr>
      <vt:lpstr>The Global Competencies </vt:lpstr>
      <vt:lpstr>Geographic Connections</vt:lpstr>
      <vt:lpstr>The Global Competencies </vt:lpstr>
      <vt:lpstr>Geographic Connections</vt:lpstr>
      <vt:lpstr>The Global Competencies </vt:lpstr>
      <vt:lpstr>Geographic Connections</vt:lpstr>
      <vt:lpstr>Suggestions for Incorporating Global Competencies</vt:lpstr>
      <vt:lpstr>Sources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Competency in Geographic Education</dc:title>
  <dc:creator>Microsoft Office User</dc:creator>
  <cp:lastModifiedBy>Kyle Tredinnick</cp:lastModifiedBy>
  <cp:revision>7</cp:revision>
  <dcterms:created xsi:type="dcterms:W3CDTF">2020-11-30T22:40:27Z</dcterms:created>
  <dcterms:modified xsi:type="dcterms:W3CDTF">2021-07-14T14:25:22Z</dcterms:modified>
</cp:coreProperties>
</file>